
<file path=[Content_Types].xml><?xml version="1.0" encoding="utf-8"?>
<Types xmlns="http://schemas.openxmlformats.org/package/2006/content-types">
  <Default Extension="tiff" ContentType="image/tif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12192000" cy="6858000"/>
  <p:notesSz cx="6858000" cy="9144000"/>
  <p:custDataLst>
    <p:tags r:id="rId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84" y="5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gs" Target="tags/tag80.xml"/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tags" Target="../tags/tag69.xml"/><Relationship Id="rId8" Type="http://schemas.openxmlformats.org/officeDocument/2006/relationships/tags" Target="../tags/tag68.xml"/><Relationship Id="rId7" Type="http://schemas.openxmlformats.org/officeDocument/2006/relationships/tags" Target="../tags/tag67.xml"/><Relationship Id="rId6" Type="http://schemas.openxmlformats.org/officeDocument/2006/relationships/tags" Target="../tags/tag66.xml"/><Relationship Id="rId5" Type="http://schemas.openxmlformats.org/officeDocument/2006/relationships/tags" Target="../tags/tag65.xml"/><Relationship Id="rId4" Type="http://schemas.openxmlformats.org/officeDocument/2006/relationships/tags" Target="../tags/tag64.xml"/><Relationship Id="rId3" Type="http://schemas.openxmlformats.org/officeDocument/2006/relationships/image" Target="../media/image2.tiff"/><Relationship Id="rId20" Type="http://schemas.openxmlformats.org/officeDocument/2006/relationships/slideLayout" Target="../slideLayouts/slideLayout1.xml"/><Relationship Id="rId2" Type="http://schemas.openxmlformats.org/officeDocument/2006/relationships/image" Target="../media/image1.tiff"/><Relationship Id="rId19" Type="http://schemas.openxmlformats.org/officeDocument/2006/relationships/tags" Target="../tags/tag79.xml"/><Relationship Id="rId18" Type="http://schemas.openxmlformats.org/officeDocument/2006/relationships/tags" Target="../tags/tag78.xml"/><Relationship Id="rId17" Type="http://schemas.openxmlformats.org/officeDocument/2006/relationships/tags" Target="../tags/tag77.xml"/><Relationship Id="rId16" Type="http://schemas.openxmlformats.org/officeDocument/2006/relationships/tags" Target="../tags/tag76.xml"/><Relationship Id="rId15" Type="http://schemas.openxmlformats.org/officeDocument/2006/relationships/tags" Target="../tags/tag75.xml"/><Relationship Id="rId14" Type="http://schemas.openxmlformats.org/officeDocument/2006/relationships/tags" Target="../tags/tag74.xml"/><Relationship Id="rId13" Type="http://schemas.openxmlformats.org/officeDocument/2006/relationships/tags" Target="../tags/tag73.xml"/><Relationship Id="rId12" Type="http://schemas.openxmlformats.org/officeDocument/2006/relationships/tags" Target="../tags/tag72.xml"/><Relationship Id="rId11" Type="http://schemas.openxmlformats.org/officeDocument/2006/relationships/tags" Target="../tags/tag71.xml"/><Relationship Id="rId10" Type="http://schemas.openxmlformats.org/officeDocument/2006/relationships/tags" Target="../tags/tag70.xml"/><Relationship Id="rId1" Type="http://schemas.openxmlformats.org/officeDocument/2006/relationships/tags" Target="../tags/tag6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文本框 33"/>
          <p:cNvSpPr txBox="1"/>
          <p:nvPr>
            <p:custDataLst>
              <p:tags r:id="rId1"/>
            </p:custDataLst>
          </p:nvPr>
        </p:nvSpPr>
        <p:spPr>
          <a:xfrm>
            <a:off x="254000" y="220980"/>
            <a:ext cx="3944620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000" b="1" dirty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Western blot analyzed in Figure 9-figure supplement 1C</a:t>
            </a:r>
            <a:endParaRPr lang="en-US" altLang="zh-CN" sz="1000" b="1" dirty="0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4" name="图片 3" descr="actin5 2022-10-15 02h09m52s(Chemiluminescence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0" y="838200"/>
            <a:ext cx="6477000" cy="51816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图片 4" descr="cle-caspase3-5 2022-10-16 23h58m31s(Chemiluminescence)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38200"/>
            <a:ext cx="6477000" cy="51816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文本框 5"/>
          <p:cNvSpPr txBox="1"/>
          <p:nvPr/>
        </p:nvSpPr>
        <p:spPr>
          <a:xfrm>
            <a:off x="3178810" y="6019800"/>
            <a:ext cx="56769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(A)</a:t>
            </a:r>
            <a:endParaRPr lang="en-US" altLang="zh-CN"/>
          </a:p>
        </p:txBody>
      </p:sp>
      <p:sp>
        <p:nvSpPr>
          <p:cNvPr id="7" name="文本框 6"/>
          <p:cNvSpPr txBox="1"/>
          <p:nvPr>
            <p:custDataLst>
              <p:tags r:id="rId4"/>
            </p:custDataLst>
          </p:nvPr>
        </p:nvSpPr>
        <p:spPr>
          <a:xfrm>
            <a:off x="9211945" y="6019800"/>
            <a:ext cx="56769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(B)</a:t>
            </a:r>
            <a:endParaRPr lang="en-US" altLang="zh-CN"/>
          </a:p>
        </p:txBody>
      </p:sp>
      <p:sp>
        <p:nvSpPr>
          <p:cNvPr id="35" name="文本框 53"/>
          <p:cNvSpPr txBox="1"/>
          <p:nvPr>
            <p:custDataLst>
              <p:tags r:id="rId5"/>
            </p:custDataLst>
          </p:nvPr>
        </p:nvSpPr>
        <p:spPr>
          <a:xfrm>
            <a:off x="7304596" y="1268565"/>
            <a:ext cx="606425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000" b="1" dirty="0">
                <a:solidFill>
                  <a:schemeClr val="tx1"/>
                </a:solidFill>
                <a:uFillTx/>
                <a:latin typeface="Times New Roman" panose="02020603050405020304" charset="0"/>
              </a:rPr>
              <a:t>β-actin</a:t>
            </a:r>
            <a:endParaRPr lang="en-US" altLang="zh-CN" sz="1000" b="1" dirty="0">
              <a:solidFill>
                <a:schemeClr val="tx1"/>
              </a:solidFill>
              <a:uFillTx/>
              <a:latin typeface="Times New Roman" panose="02020603050405020304" charset="0"/>
            </a:endParaRPr>
          </a:p>
        </p:txBody>
      </p:sp>
      <p:sp>
        <p:nvSpPr>
          <p:cNvPr id="38" name="文本框 51"/>
          <p:cNvSpPr txBox="1"/>
          <p:nvPr>
            <p:custDataLst>
              <p:tags r:id="rId6"/>
            </p:custDataLst>
          </p:nvPr>
        </p:nvSpPr>
        <p:spPr>
          <a:xfrm>
            <a:off x="1457325" y="2167890"/>
            <a:ext cx="1143000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000" b="1" dirty="0">
                <a:solidFill>
                  <a:schemeClr val="tx1"/>
                </a:solidFill>
                <a:uFillTx/>
                <a:latin typeface="Times New Roman" panose="02020603050405020304" charset="0"/>
              </a:rPr>
              <a:t>Cleaved-caspase3</a:t>
            </a:r>
            <a:endParaRPr lang="en-US" altLang="zh-CN" sz="1000" b="1" dirty="0">
              <a:solidFill>
                <a:schemeClr val="tx1"/>
              </a:solidFill>
              <a:uFillTx/>
              <a:latin typeface="Times New Roman" panose="02020603050405020304" charset="0"/>
            </a:endParaRPr>
          </a:p>
        </p:txBody>
      </p:sp>
      <p:sp>
        <p:nvSpPr>
          <p:cNvPr id="73" name="文本框 53"/>
          <p:cNvSpPr txBox="1"/>
          <p:nvPr>
            <p:custDataLst>
              <p:tags r:id="rId7"/>
            </p:custDataLst>
          </p:nvPr>
        </p:nvSpPr>
        <p:spPr>
          <a:xfrm>
            <a:off x="3592918" y="2168020"/>
            <a:ext cx="739775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000" b="1" dirty="0">
                <a:solidFill>
                  <a:schemeClr val="tx1"/>
                </a:solidFill>
                <a:uFillTx/>
                <a:latin typeface="Times New Roman" panose="02020603050405020304" charset="0"/>
              </a:rPr>
              <a:t>17KDa</a:t>
            </a:r>
            <a:endParaRPr lang="en-US" altLang="zh-CN" sz="1000" b="1" dirty="0">
              <a:solidFill>
                <a:schemeClr val="tx1"/>
              </a:solidFill>
              <a:uFillTx/>
              <a:latin typeface="Times New Roman" panose="02020603050405020304" charset="0"/>
            </a:endParaRPr>
          </a:p>
        </p:txBody>
      </p:sp>
      <p:sp>
        <p:nvSpPr>
          <p:cNvPr id="40" name="文本框 53"/>
          <p:cNvSpPr txBox="1"/>
          <p:nvPr>
            <p:custDataLst>
              <p:tags r:id="rId8"/>
            </p:custDataLst>
          </p:nvPr>
        </p:nvSpPr>
        <p:spPr>
          <a:xfrm>
            <a:off x="9039947" y="1268565"/>
            <a:ext cx="739775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000" b="1" dirty="0">
                <a:solidFill>
                  <a:schemeClr val="tx1"/>
                </a:solidFill>
                <a:uFillTx/>
                <a:latin typeface="Times New Roman" panose="02020603050405020304" charset="0"/>
              </a:rPr>
              <a:t>42KDa</a:t>
            </a:r>
            <a:endParaRPr lang="en-US" altLang="zh-CN" sz="1000" b="1" dirty="0">
              <a:solidFill>
                <a:schemeClr val="tx1"/>
              </a:solidFill>
              <a:uFillTx/>
              <a:latin typeface="Times New Roman" panose="02020603050405020304" charset="0"/>
            </a:endParaRPr>
          </a:p>
        </p:txBody>
      </p:sp>
      <p:sp>
        <p:nvSpPr>
          <p:cNvPr id="11" name="object 159"/>
          <p:cNvSpPr txBox="1"/>
          <p:nvPr>
            <p:custDataLst>
              <p:tags r:id="rId9"/>
            </p:custDataLst>
          </p:nvPr>
        </p:nvSpPr>
        <p:spPr>
          <a:xfrm>
            <a:off x="1582420" y="2712085"/>
            <a:ext cx="963295" cy="381635"/>
          </a:xfrm>
          <a:prstGeom prst="rect">
            <a:avLst/>
          </a:prstGeom>
        </p:spPr>
        <p:txBody>
          <a:bodyPr vert="horz" wrap="square" lIns="0" tIns="12061" rIns="0" bIns="0" rtlCol="0">
            <a:spAutoFit/>
          </a:bodyPr>
          <a:p>
            <a:pPr marL="12700" marR="0" lvl="0" indent="0" algn="r" defTabSz="914400" rtl="0" eaLnBrk="1" fontAlgn="auto" latinLnBrk="0" hangingPunct="1">
              <a:lnSpc>
                <a:spcPts val="9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>
                <a:tab pos="1045210" algn="l"/>
                <a:tab pos="1278890" algn="l"/>
                <a:tab pos="1543685" algn="l"/>
                <a:tab pos="1805305" algn="l"/>
                <a:tab pos="2066925" algn="l"/>
              </a:tabLst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AAI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(40μM) 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12700" marR="0" lvl="0" indent="0" algn="r" defTabSz="914400" rtl="0" eaLnBrk="1" fontAlgn="auto" latinLnBrk="0" hangingPunct="1">
              <a:lnSpc>
                <a:spcPts val="9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>
                <a:tab pos="1045210" algn="l"/>
                <a:tab pos="1278890" algn="l"/>
                <a:tab pos="1543685" algn="l"/>
                <a:tab pos="1805305" algn="l"/>
                <a:tab pos="2066925" algn="l"/>
              </a:tabLst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+mn-ea"/>
              </a:rPr>
              <a:t>NETs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orgine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12700" marR="0" lvl="0" indent="0" algn="r" defTabSz="914400" rtl="0" eaLnBrk="1" fontAlgn="auto" latinLnBrk="0" hangingPunct="1">
              <a:lnSpc>
                <a:spcPts val="9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>
                <a:tab pos="1045210" algn="l"/>
                <a:tab pos="1278890" algn="l"/>
                <a:tab pos="1543685" algn="l"/>
                <a:tab pos="1805305" algn="l"/>
                <a:tab pos="2066925" algn="l"/>
              </a:tabLst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+mn-ea"/>
              </a:rPr>
              <a:t>rIL-19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(80ng/mL)</a:t>
            </a:r>
            <a:endParaRPr kumimoji="0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2" name="object 159"/>
          <p:cNvSpPr txBox="1"/>
          <p:nvPr>
            <p:custDataLst>
              <p:tags r:id="rId10"/>
            </p:custDataLst>
          </p:nvPr>
        </p:nvSpPr>
        <p:spPr>
          <a:xfrm>
            <a:off x="3308350" y="2666365"/>
            <a:ext cx="278765" cy="381635"/>
          </a:xfrm>
          <a:prstGeom prst="rect">
            <a:avLst/>
          </a:prstGeom>
        </p:spPr>
        <p:txBody>
          <a:bodyPr vert="horz" wrap="square" lIns="0" tIns="12061" rIns="0" bIns="0" rtlCol="0">
            <a:spAutoFit/>
          </a:bodyPr>
          <a:p>
            <a:pPr marL="12700" marR="0" lvl="0" indent="0" algn="ctr" defTabSz="914400" rtl="0" eaLnBrk="1" fontAlgn="auto" latinLnBrk="0" hangingPunct="1">
              <a:lnSpc>
                <a:spcPts val="9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>
                <a:tab pos="1045210" algn="l"/>
                <a:tab pos="1278890" algn="l"/>
                <a:tab pos="1543685" algn="l"/>
                <a:tab pos="1805305" algn="l"/>
                <a:tab pos="2066925" algn="l"/>
              </a:tabLst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charset="0"/>
                <a:ea typeface="+mn-ea"/>
                <a:cs typeface="Times New Roman" panose="02020603050405020304" charset="0"/>
              </a:rPr>
              <a:t>+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charset="0"/>
              <a:ea typeface="+mn-ea"/>
              <a:cs typeface="Times New Roman" panose="02020603050405020304" charset="0"/>
            </a:endParaRPr>
          </a:p>
          <a:p>
            <a:pPr marL="12700" marR="0" lvl="0" indent="0" algn="ctr" defTabSz="914400" rtl="0" eaLnBrk="1" fontAlgn="auto" latinLnBrk="0" hangingPunct="1">
              <a:lnSpc>
                <a:spcPts val="9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>
                <a:tab pos="1045210" algn="l"/>
                <a:tab pos="1278890" algn="l"/>
                <a:tab pos="1543685" algn="l"/>
                <a:tab pos="1805305" algn="l"/>
                <a:tab pos="2066925" algn="l"/>
              </a:tabLst>
              <a:defRPr/>
            </a:pP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  <a:p>
            <a:pPr marL="12700" marR="0" lvl="0" indent="0" algn="ctr" defTabSz="914400" rtl="0" eaLnBrk="1" fontAlgn="auto" latinLnBrk="0" hangingPunct="1">
              <a:lnSpc>
                <a:spcPts val="9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>
                <a:tab pos="1045210" algn="l"/>
                <a:tab pos="1278890" algn="l"/>
                <a:tab pos="1543685" algn="l"/>
                <a:tab pos="1805305" algn="l"/>
                <a:tab pos="2066925" algn="l"/>
              </a:tabLst>
              <a:defRPr/>
            </a:pP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+</a:t>
            </a:r>
            <a:endParaRPr kumimoji="0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charset="0"/>
              <a:ea typeface="+mn-ea"/>
              <a:cs typeface="Times New Roman" panose="02020603050405020304" charset="0"/>
            </a:endParaRPr>
          </a:p>
        </p:txBody>
      </p:sp>
      <p:sp>
        <p:nvSpPr>
          <p:cNvPr id="13" name="object 159"/>
          <p:cNvSpPr txBox="1"/>
          <p:nvPr>
            <p:custDataLst>
              <p:tags r:id="rId11"/>
            </p:custDataLst>
          </p:nvPr>
        </p:nvSpPr>
        <p:spPr>
          <a:xfrm>
            <a:off x="2602865" y="2666365"/>
            <a:ext cx="278765" cy="381635"/>
          </a:xfrm>
          <a:prstGeom prst="rect">
            <a:avLst/>
          </a:prstGeom>
        </p:spPr>
        <p:txBody>
          <a:bodyPr vert="horz" wrap="square" lIns="0" tIns="12061" rIns="0" bIns="0" rtlCol="0">
            <a:spAutoFit/>
          </a:bodyPr>
          <a:p>
            <a:pPr marL="12700" marR="0" lvl="0" indent="0" algn="ctr" defTabSz="914400" rtl="0" eaLnBrk="1" fontAlgn="auto" latinLnBrk="0" hangingPunct="1">
              <a:lnSpc>
                <a:spcPts val="9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>
                <a:tab pos="1045210" algn="l"/>
                <a:tab pos="1278890" algn="l"/>
                <a:tab pos="1543685" algn="l"/>
                <a:tab pos="1805305" algn="l"/>
                <a:tab pos="2066925" algn="l"/>
              </a:tabLst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charset="0"/>
                <a:ea typeface="+mn-ea"/>
                <a:cs typeface="Times New Roman" panose="02020603050405020304" charset="0"/>
              </a:rPr>
              <a:t>-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charset="0"/>
              <a:ea typeface="+mn-ea"/>
              <a:cs typeface="Times New Roman" panose="02020603050405020304" charset="0"/>
            </a:endParaRPr>
          </a:p>
          <a:p>
            <a:pPr marL="12700" marR="0" lvl="0" indent="0" algn="ctr" defTabSz="914400" rtl="0" eaLnBrk="1" fontAlgn="auto" latinLnBrk="0" hangingPunct="1">
              <a:lnSpc>
                <a:spcPts val="9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>
                <a:tab pos="1045210" algn="l"/>
                <a:tab pos="1278890" algn="l"/>
                <a:tab pos="1543685" algn="l"/>
                <a:tab pos="1805305" algn="l"/>
                <a:tab pos="2066925" algn="l"/>
              </a:tabLst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charset="0"/>
              <a:ea typeface="+mn-ea"/>
              <a:cs typeface="Times New Roman" panose="02020603050405020304" charset="0"/>
            </a:endParaRPr>
          </a:p>
          <a:p>
            <a:pPr marL="12700" marR="0" lvl="0" indent="0" algn="ctr" defTabSz="914400" rtl="0" eaLnBrk="1" fontAlgn="auto" latinLnBrk="0" hangingPunct="1">
              <a:lnSpc>
                <a:spcPts val="9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>
                <a:tab pos="1045210" algn="l"/>
                <a:tab pos="1278890" algn="l"/>
                <a:tab pos="1543685" algn="l"/>
                <a:tab pos="1805305" algn="l"/>
                <a:tab pos="2066925" algn="l"/>
              </a:tabLst>
              <a:defRPr/>
            </a:pP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-</a:t>
            </a:r>
            <a:endParaRPr kumimoji="0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charset="0"/>
              <a:ea typeface="+mn-ea"/>
              <a:cs typeface="Times New Roman" panose="02020603050405020304" charset="0"/>
            </a:endParaRPr>
          </a:p>
        </p:txBody>
      </p:sp>
      <p:sp>
        <p:nvSpPr>
          <p:cNvPr id="14" name="object 159"/>
          <p:cNvSpPr txBox="1"/>
          <p:nvPr>
            <p:custDataLst>
              <p:tags r:id="rId12"/>
            </p:custDataLst>
          </p:nvPr>
        </p:nvSpPr>
        <p:spPr>
          <a:xfrm>
            <a:off x="2833370" y="2666365"/>
            <a:ext cx="278765" cy="381635"/>
          </a:xfrm>
          <a:prstGeom prst="rect">
            <a:avLst/>
          </a:prstGeom>
        </p:spPr>
        <p:txBody>
          <a:bodyPr vert="horz" wrap="square" lIns="0" tIns="12061" rIns="0" bIns="0" rtlCol="0">
            <a:spAutoFit/>
          </a:bodyPr>
          <a:p>
            <a:pPr marL="12700" marR="0" lvl="0" indent="0" algn="ctr" defTabSz="914400" rtl="0" eaLnBrk="1" fontAlgn="auto" latinLnBrk="0" hangingPunct="1">
              <a:lnSpc>
                <a:spcPts val="9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>
                <a:tab pos="1045210" algn="l"/>
                <a:tab pos="1278890" algn="l"/>
                <a:tab pos="1543685" algn="l"/>
                <a:tab pos="1805305" algn="l"/>
                <a:tab pos="2066925" algn="l"/>
              </a:tabLst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charset="0"/>
                <a:ea typeface="+mn-ea"/>
                <a:cs typeface="Times New Roman" panose="02020603050405020304" charset="0"/>
              </a:rPr>
              <a:t>+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charset="0"/>
              <a:ea typeface="+mn-ea"/>
              <a:cs typeface="Times New Roman" panose="02020603050405020304" charset="0"/>
            </a:endParaRPr>
          </a:p>
          <a:p>
            <a:pPr marL="12700" marR="0" lvl="0" indent="0" algn="ctr" defTabSz="914400" rtl="0" eaLnBrk="1" fontAlgn="auto" latinLnBrk="0" hangingPunct="1">
              <a:lnSpc>
                <a:spcPts val="9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>
                <a:tab pos="1045210" algn="l"/>
                <a:tab pos="1278890" algn="l"/>
                <a:tab pos="1543685" algn="l"/>
                <a:tab pos="1805305" algn="l"/>
                <a:tab pos="2066925" algn="l"/>
              </a:tabLst>
              <a:defRPr/>
            </a:pP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  <a:p>
            <a:pPr marL="12700" marR="0" lvl="0" indent="0" algn="ctr" defTabSz="914400" rtl="0" eaLnBrk="1" fontAlgn="auto" latinLnBrk="0" hangingPunct="1">
              <a:lnSpc>
                <a:spcPts val="9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>
                <a:tab pos="1045210" algn="l"/>
                <a:tab pos="1278890" algn="l"/>
                <a:tab pos="1543685" algn="l"/>
                <a:tab pos="1805305" algn="l"/>
                <a:tab pos="2066925" algn="l"/>
              </a:tabLst>
              <a:defRPr/>
            </a:pP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-</a:t>
            </a:r>
            <a:endParaRPr kumimoji="0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charset="0"/>
              <a:ea typeface="+mn-ea"/>
              <a:cs typeface="Times New Roman" panose="02020603050405020304" charset="0"/>
            </a:endParaRPr>
          </a:p>
        </p:txBody>
      </p:sp>
      <p:sp>
        <p:nvSpPr>
          <p:cNvPr id="15" name="object 159"/>
          <p:cNvSpPr txBox="1"/>
          <p:nvPr>
            <p:custDataLst>
              <p:tags r:id="rId13"/>
            </p:custDataLst>
          </p:nvPr>
        </p:nvSpPr>
        <p:spPr>
          <a:xfrm>
            <a:off x="3066415" y="2666365"/>
            <a:ext cx="278765" cy="381635"/>
          </a:xfrm>
          <a:prstGeom prst="rect">
            <a:avLst/>
          </a:prstGeom>
        </p:spPr>
        <p:txBody>
          <a:bodyPr vert="horz" wrap="square" lIns="0" tIns="12061" rIns="0" bIns="0" rtlCol="0">
            <a:spAutoFit/>
          </a:bodyPr>
          <a:p>
            <a:pPr marL="12700" marR="0" lvl="0" indent="0" algn="ctr" defTabSz="914400" rtl="0" eaLnBrk="1" fontAlgn="auto" latinLnBrk="0" hangingPunct="1">
              <a:lnSpc>
                <a:spcPts val="9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>
                <a:tab pos="1045210" algn="l"/>
                <a:tab pos="1278890" algn="l"/>
                <a:tab pos="1543685" algn="l"/>
                <a:tab pos="1805305" algn="l"/>
                <a:tab pos="2066925" algn="l"/>
              </a:tabLst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charset="0"/>
                <a:ea typeface="+mn-ea"/>
                <a:cs typeface="Times New Roman" panose="02020603050405020304" charset="0"/>
              </a:rPr>
              <a:t>-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charset="0"/>
              <a:ea typeface="+mn-ea"/>
              <a:cs typeface="Times New Roman" panose="02020603050405020304" charset="0"/>
            </a:endParaRPr>
          </a:p>
          <a:p>
            <a:pPr marL="12700" marR="0" lvl="0" indent="0" algn="ctr" defTabSz="914400" rtl="0" eaLnBrk="1" fontAlgn="auto" latinLnBrk="0" hangingPunct="1">
              <a:lnSpc>
                <a:spcPts val="9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>
                <a:tab pos="1045210" algn="l"/>
                <a:tab pos="1278890" algn="l"/>
                <a:tab pos="1543685" algn="l"/>
                <a:tab pos="1805305" algn="l"/>
                <a:tab pos="2066925" algn="l"/>
              </a:tabLst>
              <a:defRPr/>
            </a:pP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  <a:p>
            <a:pPr marL="12700" marR="0" lvl="0" indent="0" algn="ctr" defTabSz="914400" rtl="0" eaLnBrk="1" fontAlgn="auto" latinLnBrk="0" hangingPunct="1">
              <a:lnSpc>
                <a:spcPts val="9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>
                <a:tab pos="1045210" algn="l"/>
                <a:tab pos="1278890" algn="l"/>
                <a:tab pos="1543685" algn="l"/>
                <a:tab pos="1805305" algn="l"/>
                <a:tab pos="2066925" algn="l"/>
              </a:tabLst>
              <a:defRPr/>
            </a:pP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+</a:t>
            </a:r>
            <a:endParaRPr kumimoji="0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charset="0"/>
              <a:ea typeface="+mn-ea"/>
              <a:cs typeface="Times New Roman" panose="02020603050405020304" charset="0"/>
            </a:endParaRPr>
          </a:p>
        </p:txBody>
      </p:sp>
      <p:sp>
        <p:nvSpPr>
          <p:cNvPr id="8" name="object 159"/>
          <p:cNvSpPr txBox="1"/>
          <p:nvPr>
            <p:custDataLst>
              <p:tags r:id="rId14"/>
            </p:custDataLst>
          </p:nvPr>
        </p:nvSpPr>
        <p:spPr>
          <a:xfrm>
            <a:off x="6963410" y="1941830"/>
            <a:ext cx="963295" cy="381635"/>
          </a:xfrm>
          <a:prstGeom prst="rect">
            <a:avLst/>
          </a:prstGeom>
        </p:spPr>
        <p:txBody>
          <a:bodyPr vert="horz" wrap="square" lIns="0" tIns="12061" rIns="0" bIns="0" rtlCol="0">
            <a:spAutoFit/>
          </a:bodyPr>
          <a:p>
            <a:pPr marL="12700" marR="0" lvl="0" indent="0" algn="r" defTabSz="914400" rtl="0" eaLnBrk="1" fontAlgn="auto" latinLnBrk="0" hangingPunct="1">
              <a:lnSpc>
                <a:spcPts val="9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>
                <a:tab pos="1045210" algn="l"/>
                <a:tab pos="1278890" algn="l"/>
                <a:tab pos="1543685" algn="l"/>
                <a:tab pos="1805305" algn="l"/>
                <a:tab pos="2066925" algn="l"/>
              </a:tabLst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AAI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(40μM) 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12700" marR="0" lvl="0" indent="0" algn="r" defTabSz="914400" rtl="0" eaLnBrk="1" fontAlgn="auto" latinLnBrk="0" hangingPunct="1">
              <a:lnSpc>
                <a:spcPts val="9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>
                <a:tab pos="1045210" algn="l"/>
                <a:tab pos="1278890" algn="l"/>
                <a:tab pos="1543685" algn="l"/>
                <a:tab pos="1805305" algn="l"/>
                <a:tab pos="2066925" algn="l"/>
              </a:tabLst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+mn-ea"/>
              </a:rPr>
              <a:t>NETs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orgine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12700" marR="0" lvl="0" indent="0" algn="r" defTabSz="914400" rtl="0" eaLnBrk="1" fontAlgn="auto" latinLnBrk="0" hangingPunct="1">
              <a:lnSpc>
                <a:spcPts val="9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>
                <a:tab pos="1045210" algn="l"/>
                <a:tab pos="1278890" algn="l"/>
                <a:tab pos="1543685" algn="l"/>
                <a:tab pos="1805305" algn="l"/>
                <a:tab pos="2066925" algn="l"/>
              </a:tabLst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+mn-ea"/>
              </a:rPr>
              <a:t>rIL-19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(80ng/mL)</a:t>
            </a:r>
            <a:endParaRPr kumimoji="0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object 159"/>
          <p:cNvSpPr txBox="1"/>
          <p:nvPr>
            <p:custDataLst>
              <p:tags r:id="rId15"/>
            </p:custDataLst>
          </p:nvPr>
        </p:nvSpPr>
        <p:spPr>
          <a:xfrm>
            <a:off x="8689340" y="1896110"/>
            <a:ext cx="278765" cy="381635"/>
          </a:xfrm>
          <a:prstGeom prst="rect">
            <a:avLst/>
          </a:prstGeom>
        </p:spPr>
        <p:txBody>
          <a:bodyPr vert="horz" wrap="square" lIns="0" tIns="12061" rIns="0" bIns="0" rtlCol="0">
            <a:spAutoFit/>
          </a:bodyPr>
          <a:p>
            <a:pPr marL="12700" marR="0" lvl="0" indent="0" algn="ctr" defTabSz="914400" rtl="0" eaLnBrk="1" fontAlgn="auto" latinLnBrk="0" hangingPunct="1">
              <a:lnSpc>
                <a:spcPts val="9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>
                <a:tab pos="1045210" algn="l"/>
                <a:tab pos="1278890" algn="l"/>
                <a:tab pos="1543685" algn="l"/>
                <a:tab pos="1805305" algn="l"/>
                <a:tab pos="2066925" algn="l"/>
              </a:tabLst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charset="0"/>
                <a:ea typeface="+mn-ea"/>
                <a:cs typeface="Times New Roman" panose="02020603050405020304" charset="0"/>
              </a:rPr>
              <a:t>+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charset="0"/>
              <a:ea typeface="+mn-ea"/>
              <a:cs typeface="Times New Roman" panose="02020603050405020304" charset="0"/>
            </a:endParaRPr>
          </a:p>
          <a:p>
            <a:pPr marL="12700" marR="0" lvl="0" indent="0" algn="ctr" defTabSz="914400" rtl="0" eaLnBrk="1" fontAlgn="auto" latinLnBrk="0" hangingPunct="1">
              <a:lnSpc>
                <a:spcPts val="9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>
                <a:tab pos="1045210" algn="l"/>
                <a:tab pos="1278890" algn="l"/>
                <a:tab pos="1543685" algn="l"/>
                <a:tab pos="1805305" algn="l"/>
                <a:tab pos="2066925" algn="l"/>
              </a:tabLst>
              <a:defRPr/>
            </a:pP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  <a:p>
            <a:pPr marL="12700" marR="0" lvl="0" indent="0" algn="ctr" defTabSz="914400" rtl="0" eaLnBrk="1" fontAlgn="auto" latinLnBrk="0" hangingPunct="1">
              <a:lnSpc>
                <a:spcPts val="9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>
                <a:tab pos="1045210" algn="l"/>
                <a:tab pos="1278890" algn="l"/>
                <a:tab pos="1543685" algn="l"/>
                <a:tab pos="1805305" algn="l"/>
                <a:tab pos="2066925" algn="l"/>
              </a:tabLst>
              <a:defRPr/>
            </a:pP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+</a:t>
            </a:r>
            <a:endParaRPr kumimoji="0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charset="0"/>
              <a:ea typeface="+mn-ea"/>
              <a:cs typeface="Times New Roman" panose="02020603050405020304" charset="0"/>
            </a:endParaRPr>
          </a:p>
        </p:txBody>
      </p:sp>
      <p:sp>
        <p:nvSpPr>
          <p:cNvPr id="10" name="object 159"/>
          <p:cNvSpPr txBox="1"/>
          <p:nvPr>
            <p:custDataLst>
              <p:tags r:id="rId16"/>
            </p:custDataLst>
          </p:nvPr>
        </p:nvSpPr>
        <p:spPr>
          <a:xfrm>
            <a:off x="7983855" y="1896110"/>
            <a:ext cx="278765" cy="381635"/>
          </a:xfrm>
          <a:prstGeom prst="rect">
            <a:avLst/>
          </a:prstGeom>
        </p:spPr>
        <p:txBody>
          <a:bodyPr vert="horz" wrap="square" lIns="0" tIns="12061" rIns="0" bIns="0" rtlCol="0">
            <a:spAutoFit/>
          </a:bodyPr>
          <a:p>
            <a:pPr marL="12700" marR="0" lvl="0" indent="0" algn="ctr" defTabSz="914400" rtl="0" eaLnBrk="1" fontAlgn="auto" latinLnBrk="0" hangingPunct="1">
              <a:lnSpc>
                <a:spcPts val="9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>
                <a:tab pos="1045210" algn="l"/>
                <a:tab pos="1278890" algn="l"/>
                <a:tab pos="1543685" algn="l"/>
                <a:tab pos="1805305" algn="l"/>
                <a:tab pos="2066925" algn="l"/>
              </a:tabLst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charset="0"/>
                <a:ea typeface="+mn-ea"/>
                <a:cs typeface="Times New Roman" panose="02020603050405020304" charset="0"/>
              </a:rPr>
              <a:t>-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charset="0"/>
              <a:ea typeface="+mn-ea"/>
              <a:cs typeface="Times New Roman" panose="02020603050405020304" charset="0"/>
            </a:endParaRPr>
          </a:p>
          <a:p>
            <a:pPr marL="12700" marR="0" lvl="0" indent="0" algn="ctr" defTabSz="914400" rtl="0" eaLnBrk="1" fontAlgn="auto" latinLnBrk="0" hangingPunct="1">
              <a:lnSpc>
                <a:spcPts val="9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>
                <a:tab pos="1045210" algn="l"/>
                <a:tab pos="1278890" algn="l"/>
                <a:tab pos="1543685" algn="l"/>
                <a:tab pos="1805305" algn="l"/>
                <a:tab pos="2066925" algn="l"/>
              </a:tabLst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charset="0"/>
              <a:ea typeface="+mn-ea"/>
              <a:cs typeface="Times New Roman" panose="02020603050405020304" charset="0"/>
            </a:endParaRPr>
          </a:p>
          <a:p>
            <a:pPr marL="12700" marR="0" lvl="0" indent="0" algn="ctr" defTabSz="914400" rtl="0" eaLnBrk="1" fontAlgn="auto" latinLnBrk="0" hangingPunct="1">
              <a:lnSpc>
                <a:spcPts val="9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>
                <a:tab pos="1045210" algn="l"/>
                <a:tab pos="1278890" algn="l"/>
                <a:tab pos="1543685" algn="l"/>
                <a:tab pos="1805305" algn="l"/>
                <a:tab pos="2066925" algn="l"/>
              </a:tabLst>
              <a:defRPr/>
            </a:pP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-</a:t>
            </a:r>
            <a:endParaRPr kumimoji="0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charset="0"/>
              <a:ea typeface="+mn-ea"/>
              <a:cs typeface="Times New Roman" panose="02020603050405020304" charset="0"/>
            </a:endParaRPr>
          </a:p>
        </p:txBody>
      </p:sp>
      <p:sp>
        <p:nvSpPr>
          <p:cNvPr id="16" name="object 159"/>
          <p:cNvSpPr txBox="1"/>
          <p:nvPr>
            <p:custDataLst>
              <p:tags r:id="rId17"/>
            </p:custDataLst>
          </p:nvPr>
        </p:nvSpPr>
        <p:spPr>
          <a:xfrm>
            <a:off x="8214360" y="1896110"/>
            <a:ext cx="278765" cy="381635"/>
          </a:xfrm>
          <a:prstGeom prst="rect">
            <a:avLst/>
          </a:prstGeom>
        </p:spPr>
        <p:txBody>
          <a:bodyPr vert="horz" wrap="square" lIns="0" tIns="12061" rIns="0" bIns="0" rtlCol="0">
            <a:spAutoFit/>
          </a:bodyPr>
          <a:p>
            <a:pPr marL="12700" marR="0" lvl="0" indent="0" algn="ctr" defTabSz="914400" rtl="0" eaLnBrk="1" fontAlgn="auto" latinLnBrk="0" hangingPunct="1">
              <a:lnSpc>
                <a:spcPts val="9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>
                <a:tab pos="1045210" algn="l"/>
                <a:tab pos="1278890" algn="l"/>
                <a:tab pos="1543685" algn="l"/>
                <a:tab pos="1805305" algn="l"/>
                <a:tab pos="2066925" algn="l"/>
              </a:tabLst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charset="0"/>
                <a:ea typeface="+mn-ea"/>
                <a:cs typeface="Times New Roman" panose="02020603050405020304" charset="0"/>
              </a:rPr>
              <a:t>+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charset="0"/>
              <a:ea typeface="+mn-ea"/>
              <a:cs typeface="Times New Roman" panose="02020603050405020304" charset="0"/>
            </a:endParaRPr>
          </a:p>
          <a:p>
            <a:pPr marL="12700" marR="0" lvl="0" indent="0" algn="ctr" defTabSz="914400" rtl="0" eaLnBrk="1" fontAlgn="auto" latinLnBrk="0" hangingPunct="1">
              <a:lnSpc>
                <a:spcPts val="9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>
                <a:tab pos="1045210" algn="l"/>
                <a:tab pos="1278890" algn="l"/>
                <a:tab pos="1543685" algn="l"/>
                <a:tab pos="1805305" algn="l"/>
                <a:tab pos="2066925" algn="l"/>
              </a:tabLst>
              <a:defRPr/>
            </a:pP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  <a:p>
            <a:pPr marL="12700" marR="0" lvl="0" indent="0" algn="ctr" defTabSz="914400" rtl="0" eaLnBrk="1" fontAlgn="auto" latinLnBrk="0" hangingPunct="1">
              <a:lnSpc>
                <a:spcPts val="9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>
                <a:tab pos="1045210" algn="l"/>
                <a:tab pos="1278890" algn="l"/>
                <a:tab pos="1543685" algn="l"/>
                <a:tab pos="1805305" algn="l"/>
                <a:tab pos="2066925" algn="l"/>
              </a:tabLst>
              <a:defRPr/>
            </a:pP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-</a:t>
            </a:r>
            <a:endParaRPr kumimoji="0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charset="0"/>
              <a:ea typeface="+mn-ea"/>
              <a:cs typeface="Times New Roman" panose="02020603050405020304" charset="0"/>
            </a:endParaRPr>
          </a:p>
        </p:txBody>
      </p:sp>
      <p:sp>
        <p:nvSpPr>
          <p:cNvPr id="17" name="object 159"/>
          <p:cNvSpPr txBox="1"/>
          <p:nvPr>
            <p:custDataLst>
              <p:tags r:id="rId18"/>
            </p:custDataLst>
          </p:nvPr>
        </p:nvSpPr>
        <p:spPr>
          <a:xfrm>
            <a:off x="8447405" y="1896110"/>
            <a:ext cx="278765" cy="381635"/>
          </a:xfrm>
          <a:prstGeom prst="rect">
            <a:avLst/>
          </a:prstGeom>
        </p:spPr>
        <p:txBody>
          <a:bodyPr vert="horz" wrap="square" lIns="0" tIns="12061" rIns="0" bIns="0" rtlCol="0">
            <a:spAutoFit/>
          </a:bodyPr>
          <a:p>
            <a:pPr marL="12700" marR="0" lvl="0" indent="0" algn="ctr" defTabSz="914400" rtl="0" eaLnBrk="1" fontAlgn="auto" latinLnBrk="0" hangingPunct="1">
              <a:lnSpc>
                <a:spcPts val="9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>
                <a:tab pos="1045210" algn="l"/>
                <a:tab pos="1278890" algn="l"/>
                <a:tab pos="1543685" algn="l"/>
                <a:tab pos="1805305" algn="l"/>
                <a:tab pos="2066925" algn="l"/>
              </a:tabLst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charset="0"/>
                <a:ea typeface="+mn-ea"/>
                <a:cs typeface="Times New Roman" panose="02020603050405020304" charset="0"/>
              </a:rPr>
              <a:t>-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charset="0"/>
              <a:ea typeface="+mn-ea"/>
              <a:cs typeface="Times New Roman" panose="02020603050405020304" charset="0"/>
            </a:endParaRPr>
          </a:p>
          <a:p>
            <a:pPr marL="12700" marR="0" lvl="0" indent="0" algn="ctr" defTabSz="914400" rtl="0" eaLnBrk="1" fontAlgn="auto" latinLnBrk="0" hangingPunct="1">
              <a:lnSpc>
                <a:spcPts val="9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>
                <a:tab pos="1045210" algn="l"/>
                <a:tab pos="1278890" algn="l"/>
                <a:tab pos="1543685" algn="l"/>
                <a:tab pos="1805305" algn="l"/>
                <a:tab pos="2066925" algn="l"/>
              </a:tabLst>
              <a:defRPr/>
            </a:pP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  <a:p>
            <a:pPr marL="12700" marR="0" lvl="0" indent="0" algn="ctr" defTabSz="914400" rtl="0" eaLnBrk="1" fontAlgn="auto" latinLnBrk="0" hangingPunct="1">
              <a:lnSpc>
                <a:spcPts val="9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>
                <a:tab pos="1045210" algn="l"/>
                <a:tab pos="1278890" algn="l"/>
                <a:tab pos="1543685" algn="l"/>
                <a:tab pos="1805305" algn="l"/>
                <a:tab pos="2066925" algn="l"/>
              </a:tabLst>
              <a:defRPr/>
            </a:pP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+</a:t>
            </a:r>
            <a:endParaRPr kumimoji="0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charset="0"/>
              <a:ea typeface="+mn-ea"/>
              <a:cs typeface="Times New Roman" panose="02020603050405020304" charset="0"/>
            </a:endParaRPr>
          </a:p>
        </p:txBody>
      </p:sp>
    </p:spTree>
    <p:custDataLst>
      <p:tags r:id="rId19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BEAUTIFY_FLAG" val=""/>
</p:tagLst>
</file>

<file path=ppt/tags/tag64.xml><?xml version="1.0" encoding="utf-8"?>
<p:tagLst xmlns:p="http://schemas.openxmlformats.org/presentationml/2006/main">
  <p:tag name="KSO_WM_BEAUTIFY_FLAG" val=""/>
</p:tagLst>
</file>

<file path=ppt/tags/tag65.xml><?xml version="1.0" encoding="utf-8"?>
<p:tagLst xmlns:p="http://schemas.openxmlformats.org/presentationml/2006/main">
  <p:tag name="KSO_WM_BEAUTIFY_FLAG" val=""/>
</p:tagLst>
</file>

<file path=ppt/tags/tag66.xml><?xml version="1.0" encoding="utf-8"?>
<p:tagLst xmlns:p="http://schemas.openxmlformats.org/presentationml/2006/main">
  <p:tag name="KSO_WM_BEAUTIFY_FLAG" val=""/>
</p:tagLst>
</file>

<file path=ppt/tags/tag67.xml><?xml version="1.0" encoding="utf-8"?>
<p:tagLst xmlns:p="http://schemas.openxmlformats.org/presentationml/2006/main">
  <p:tag name="KSO_WM_BEAUTIFY_FLAG" val=""/>
</p:tagLst>
</file>

<file path=ppt/tags/tag68.xml><?xml version="1.0" encoding="utf-8"?>
<p:tagLst xmlns:p="http://schemas.openxmlformats.org/presentationml/2006/main">
  <p:tag name="KSO_WM_BEAUTIFY_FLAG" val=""/>
</p:tagLst>
</file>

<file path=ppt/tags/tag69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BEAUTIFY_FLAG" val=""/>
</p:tagLst>
</file>

<file path=ppt/tags/tag71.xml><?xml version="1.0" encoding="utf-8"?>
<p:tagLst xmlns:p="http://schemas.openxmlformats.org/presentationml/2006/main">
  <p:tag name="KSO_WM_BEAUTIFY_FLAG" val=""/>
</p:tagLst>
</file>

<file path=ppt/tags/tag72.xml><?xml version="1.0" encoding="utf-8"?>
<p:tagLst xmlns:p="http://schemas.openxmlformats.org/presentationml/2006/main">
  <p:tag name="KSO_WM_BEAUTIFY_FLAG" val=""/>
</p:tagLst>
</file>

<file path=ppt/tags/tag73.xml><?xml version="1.0" encoding="utf-8"?>
<p:tagLst xmlns:p="http://schemas.openxmlformats.org/presentationml/2006/main">
  <p:tag name="KSO_WM_BEAUTIFY_FLAG" val=""/>
</p:tagLst>
</file>

<file path=ppt/tags/tag74.xml><?xml version="1.0" encoding="utf-8"?>
<p:tagLst xmlns:p="http://schemas.openxmlformats.org/presentationml/2006/main">
  <p:tag name="KSO_WM_BEAUTIFY_FLAG" val=""/>
</p:tagLst>
</file>

<file path=ppt/tags/tag75.xml><?xml version="1.0" encoding="utf-8"?>
<p:tagLst xmlns:p="http://schemas.openxmlformats.org/presentationml/2006/main">
  <p:tag name="KSO_WM_BEAUTIFY_FLAG" val=""/>
</p:tagLst>
</file>

<file path=ppt/tags/tag76.xml><?xml version="1.0" encoding="utf-8"?>
<p:tagLst xmlns:p="http://schemas.openxmlformats.org/presentationml/2006/main">
  <p:tag name="KSO_WM_BEAUTIFY_FLAG" val=""/>
</p:tagLst>
</file>

<file path=ppt/tags/tag77.xml><?xml version="1.0" encoding="utf-8"?>
<p:tagLst xmlns:p="http://schemas.openxmlformats.org/presentationml/2006/main">
  <p:tag name="KSO_WM_BEAUTIFY_FLAG" val=""/>
</p:tagLst>
</file>

<file path=ppt/tags/tag78.xml><?xml version="1.0" encoding="utf-8"?>
<p:tagLst xmlns:p="http://schemas.openxmlformats.org/presentationml/2006/main">
  <p:tag name="KSO_WM_BEAUTIFY_FLAG" val=""/>
</p:tagLst>
</file>

<file path=ppt/tags/tag79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COMMONDATA" val="eyJoZGlkIjoiNjI3NjgwNWU1ZGZmMjljYjg2MDY5MTNlOWQzYTBjYTcifQ==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185</Words>
  <Application>WPS 演示</Application>
  <PresentationFormat>宽屏</PresentationFormat>
  <Paragraphs>54</Paragraphs>
  <Slides>1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0" baseType="lpstr">
      <vt:lpstr>Arial</vt:lpstr>
      <vt:lpstr>宋体</vt:lpstr>
      <vt:lpstr>Wingdings</vt:lpstr>
      <vt:lpstr>Wingdings</vt:lpstr>
      <vt:lpstr>Times New Roman</vt:lpstr>
      <vt:lpstr>微软雅黑</vt:lpstr>
      <vt:lpstr>Arial Unicode MS</vt:lpstr>
      <vt:lpstr>Calibri</vt:lpstr>
      <vt:lpstr>Office 主题​​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了尘</cp:lastModifiedBy>
  <cp:revision>156</cp:revision>
  <dcterms:created xsi:type="dcterms:W3CDTF">2019-06-19T02:08:00Z</dcterms:created>
  <dcterms:modified xsi:type="dcterms:W3CDTF">2023-12-23T13:41:56Z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2052-12.1.0.15990</vt:lpwstr>
  </property>
  <property fmtid="{D5CDD505-2E9C-101B-9397-08002B2CF9AE}" pid="3" name="ICV">
    <vt:lpwstr>2C2E67D992384639A6B06E498D6CCD26_11</vt:lpwstr>
  </property>
</Properties>
</file>